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74" r:id="rId3"/>
    <p:sldId id="273" r:id="rId4"/>
    <p:sldId id="268" r:id="rId5"/>
    <p:sldId id="275" r:id="rId6"/>
    <p:sldId id="276" r:id="rId7"/>
    <p:sldId id="277" r:id="rId8"/>
    <p:sldId id="278" r:id="rId9"/>
    <p:sldId id="279" r:id="rId10"/>
    <p:sldId id="269" r:id="rId11"/>
    <p:sldId id="259" r:id="rId12"/>
    <p:sldId id="260" r:id="rId13"/>
    <p:sldId id="262" r:id="rId14"/>
    <p:sldId id="263" r:id="rId15"/>
    <p:sldId id="272" r:id="rId16"/>
    <p:sldId id="256" r:id="rId17"/>
    <p:sldId id="257" r:id="rId18"/>
    <p:sldId id="258" r:id="rId19"/>
    <p:sldId id="282" r:id="rId20"/>
    <p:sldId id="281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/>
    <p:restoredTop sz="97410" autoAdjust="0"/>
  </p:normalViewPr>
  <p:slideViewPr>
    <p:cSldViewPr snapToGrid="0" snapToObjects="1">
      <p:cViewPr>
        <p:scale>
          <a:sx n="70" d="100"/>
          <a:sy n="70" d="100"/>
        </p:scale>
        <p:origin x="-2178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FF46-0882-1645-AECC-3AD5A3E526DB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A3BB-2491-CA4A-9C6F-A9ECE304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6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FF46-0882-1645-AECC-3AD5A3E526DB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A3BB-2491-CA4A-9C6F-A9ECE304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8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FF46-0882-1645-AECC-3AD5A3E526DB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A3BB-2491-CA4A-9C6F-A9ECE304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3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FF46-0882-1645-AECC-3AD5A3E526DB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A3BB-2491-CA4A-9C6F-A9ECE304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0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FF46-0882-1645-AECC-3AD5A3E526DB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A3BB-2491-CA4A-9C6F-A9ECE304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6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FF46-0882-1645-AECC-3AD5A3E526DB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A3BB-2491-CA4A-9C6F-A9ECE304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8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FF46-0882-1645-AECC-3AD5A3E526DB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A3BB-2491-CA4A-9C6F-A9ECE304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4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FF46-0882-1645-AECC-3AD5A3E526DB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A3BB-2491-CA4A-9C6F-A9ECE304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FF46-0882-1645-AECC-3AD5A3E526DB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A3BB-2491-CA4A-9C6F-A9ECE304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6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FF46-0882-1645-AECC-3AD5A3E526DB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A3BB-2491-CA4A-9C6F-A9ECE304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7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FF46-0882-1645-AECC-3AD5A3E526DB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A3BB-2491-CA4A-9C6F-A9ECE304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7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AFF46-0882-1645-AECC-3AD5A3E526DB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0A3BB-2491-CA4A-9C6F-A9ECE304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9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z_CqyB1dQo" TargetMode="External"/><Relationship Id="rId2" Type="http://schemas.openxmlformats.org/officeDocument/2006/relationships/hyperlink" Target="https://www.youtube.com/watch?v=2G-yUuiqIZ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IgqXCRkMkA" TargetMode="External"/><Relationship Id="rId5" Type="http://schemas.openxmlformats.org/officeDocument/2006/relationships/hyperlink" Target="https://www.youtube.com/watch?v=b8qvskYvnH8" TargetMode="External"/><Relationship Id="rId4" Type="http://schemas.openxmlformats.org/officeDocument/2006/relationships/hyperlink" Target="https://www.youtube.com/watch?v=gKO9s0zLth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package" Target="../embeddings/Microsoft_Word_Document1.doc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fIgqXCRkMk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classroom.org/teacher/matrix/lessonplan.cfm?lpid=8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world-grain.com/articles/news_home/World_Grain_News/2016/08/Golden_Rice_still_struggling_f.aspx?ID=%7bC92F4CE9-6F84-44BC-947F-E98D022BE8FD%7d&amp;cc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" y="697792"/>
            <a:ext cx="9104028" cy="546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down pros and cons of GMOs while watching the videos. (Pg</a:t>
            </a:r>
            <a:r>
              <a:rPr lang="en-US" dirty="0"/>
              <a:t>.</a:t>
            </a:r>
            <a:r>
              <a:rPr lang="en-US" dirty="0" smtClean="0"/>
              <a:t>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80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Video on </a:t>
            </a:r>
            <a:r>
              <a:rPr lang="en-US" sz="2000" dirty="0"/>
              <a:t>GM papaya: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www.youtube.com/watch?v=2G-yUuiqIZ0</a:t>
            </a:r>
            <a:r>
              <a:rPr lang="en-US" sz="2000" dirty="0" smtClean="0"/>
              <a:t> 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Bill </a:t>
            </a:r>
            <a:r>
              <a:rPr lang="en-US" sz="2000" dirty="0"/>
              <a:t>Nye Intro to GMOs: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www.youtube.com/watch?v=8z_CqyB1dQo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</a:t>
            </a:r>
            <a:r>
              <a:rPr lang="en-US" sz="2000" dirty="0" smtClean="0"/>
              <a:t>re the concerns about GMO valid</a:t>
            </a:r>
            <a:r>
              <a:rPr lang="en-US" sz="2000" dirty="0"/>
              <a:t>? </a:t>
            </a:r>
            <a:endParaRPr lang="en-US" sz="2000" dirty="0" smtClean="0"/>
          </a:p>
          <a:p>
            <a:r>
              <a:rPr lang="en-US" sz="2000" dirty="0" smtClean="0"/>
              <a:t>Health Triage: </a:t>
            </a: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www.youtube.com/watch?v=gKO9s0zLthU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>
                <a:hlinkClick r:id="rId5"/>
              </a:rPr>
              <a:t>https://www.youtube.com/watch?v=b8qvskYvnH8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Not all GMOs are created equal</a:t>
            </a:r>
            <a:endParaRPr lang="en-US" sz="2000" dirty="0">
              <a:hlinkClick r:id="rId6"/>
            </a:endParaRPr>
          </a:p>
          <a:p>
            <a:r>
              <a:rPr lang="en-US" sz="2000" dirty="0" smtClean="0">
                <a:hlinkClick r:id="rId6"/>
              </a:rPr>
              <a:t>https</a:t>
            </a:r>
            <a:r>
              <a:rPr lang="en-US" sz="2000" dirty="0">
                <a:hlinkClick r:id="rId6"/>
              </a:rPr>
              <a:t>://</a:t>
            </a:r>
            <a:r>
              <a:rPr lang="en-US" sz="2000" dirty="0" smtClean="0">
                <a:hlinkClick r:id="rId6"/>
              </a:rPr>
              <a:t>www.youtube.com/watch?v=fIgqXCRkMkA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39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"/>
                <a:cs typeface="Times"/>
              </a:rPr>
              <a:t>Crops that have been genetically modified: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50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"/>
                <a:cs typeface="Times"/>
              </a:rPr>
              <a:t>Alfalfa</a:t>
            </a:r>
          </a:p>
          <a:p>
            <a:r>
              <a:rPr lang="en-US" dirty="0" smtClean="0">
                <a:latin typeface="Times"/>
                <a:cs typeface="Times"/>
              </a:rPr>
              <a:t>Canola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Corn (field and sweet)</a:t>
            </a:r>
          </a:p>
          <a:p>
            <a:r>
              <a:rPr lang="en-US" dirty="0" smtClean="0">
                <a:latin typeface="Times"/>
                <a:cs typeface="Times"/>
              </a:rPr>
              <a:t>Cotton</a:t>
            </a:r>
          </a:p>
          <a:p>
            <a:r>
              <a:rPr lang="en-US" dirty="0" smtClean="0">
                <a:latin typeface="Times"/>
                <a:cs typeface="Times"/>
              </a:rPr>
              <a:t>Papaya</a:t>
            </a:r>
          </a:p>
          <a:p>
            <a:r>
              <a:rPr lang="en-US" dirty="0" smtClean="0">
                <a:latin typeface="Times"/>
                <a:cs typeface="Times"/>
              </a:rPr>
              <a:t>Potatoes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Soybeans</a:t>
            </a:r>
          </a:p>
          <a:p>
            <a:r>
              <a:rPr lang="en-US" dirty="0" smtClean="0">
                <a:latin typeface="Times"/>
                <a:cs typeface="Times"/>
              </a:rPr>
              <a:t>Squash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Sugar Beets</a:t>
            </a:r>
          </a:p>
          <a:p>
            <a:r>
              <a:rPr lang="en-US" dirty="0" smtClean="0">
                <a:latin typeface="Times"/>
                <a:cs typeface="Times"/>
              </a:rPr>
              <a:t>Granny Smith Apple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065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503993"/>
              </p:ext>
            </p:extLst>
          </p:nvPr>
        </p:nvGraphicFramePr>
        <p:xfrm>
          <a:off x="1683162" y="71027"/>
          <a:ext cx="5823536" cy="6908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ocument" r:id="rId4" imgW="5791200" imgH="6870700" progId="Word.Document.12">
                  <p:embed/>
                </p:oleObj>
              </mc:Choice>
              <mc:Fallback>
                <p:oleObj name="Document" r:id="rId4" imgW="5791200" imgH="687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3162" y="71027"/>
                        <a:ext cx="5823536" cy="6908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16200000">
            <a:off x="-2257343" y="2811478"/>
            <a:ext cx="627505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  <a:cs typeface="Times"/>
              </a:rPr>
              <a:t>What GM foods are out there? </a:t>
            </a:r>
            <a:endParaRPr lang="en-US" b="1" dirty="0">
              <a:latin typeface="+mn-lt"/>
              <a:cs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6200000">
            <a:off x="5128370" y="2637052"/>
            <a:ext cx="62750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  <a:cs typeface="Times"/>
              </a:rPr>
              <a:t>Why are they Genetically Modified?</a:t>
            </a:r>
            <a:endParaRPr lang="en-US" b="1" dirty="0"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252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9041" y="794465"/>
            <a:ext cx="5748655" cy="53143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32835" y="794465"/>
            <a:ext cx="5748655" cy="53143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 Box 4"/>
          <p:cNvSpPr txBox="1"/>
          <p:nvPr/>
        </p:nvSpPr>
        <p:spPr>
          <a:xfrm>
            <a:off x="1240472" y="1103297"/>
            <a:ext cx="3086100" cy="5715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"/>
                <a:ea typeface="ＭＳ 明朝"/>
                <a:cs typeface="Times"/>
              </a:rPr>
              <a:t>Growing a GMO Crop</a:t>
            </a:r>
            <a:endParaRPr lang="en-US" sz="1200" dirty="0">
              <a:effectLst/>
              <a:latin typeface="Times"/>
              <a:ea typeface="ＭＳ 明朝"/>
              <a:cs typeface="Times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4741180" y="1118826"/>
            <a:ext cx="3086100" cy="5715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effectLst/>
                <a:latin typeface="Times"/>
                <a:ea typeface="ＭＳ 明朝"/>
                <a:cs typeface="Times"/>
              </a:rPr>
              <a:t>Growing a non-GMO Crop</a:t>
            </a:r>
            <a:endParaRPr lang="en-US" sz="1200">
              <a:effectLst/>
              <a:latin typeface="Times"/>
              <a:ea typeface="ＭＳ 明朝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3271" y="1575939"/>
            <a:ext cx="325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Times"/>
                <a:cs typeface="Times"/>
              </a:rPr>
              <a:t>Desired traits can be identified. It may take a significant amount of time (decades) to find.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3495" y="1742503"/>
            <a:ext cx="1803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Times"/>
                <a:cs typeface="Times"/>
              </a:rPr>
              <a:t>Desired traits can be identified and perpetuated.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9147" y="1557836"/>
            <a:ext cx="2920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  <a:latin typeface="Times"/>
                <a:cs typeface="Times"/>
              </a:rPr>
              <a:t>Desired traits can be </a:t>
            </a:r>
            <a:r>
              <a:rPr lang="en-US" dirty="0" smtClean="0">
                <a:solidFill>
                  <a:srgbClr val="000090"/>
                </a:solidFill>
                <a:latin typeface="Times"/>
                <a:cs typeface="Times"/>
              </a:rPr>
              <a:t>fairly  quickly identified. </a:t>
            </a:r>
            <a:r>
              <a:rPr lang="en-US" sz="800" dirty="0">
                <a:solidFill>
                  <a:srgbClr val="000090"/>
                </a:solidFill>
                <a:latin typeface="Times"/>
                <a:cs typeface="Times"/>
              </a:rPr>
              <a:t>(&lt;10 </a:t>
            </a:r>
            <a:r>
              <a:rPr lang="en-US" sz="800" dirty="0" smtClean="0">
                <a:solidFill>
                  <a:srgbClr val="000090"/>
                </a:solidFill>
                <a:latin typeface="Times"/>
                <a:cs typeface="Times"/>
              </a:rPr>
              <a:t>years)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180" y="2885871"/>
            <a:ext cx="30636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Plants can become genetically resistant to disease or pests.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7682" y="4247253"/>
            <a:ext cx="2817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"/>
                <a:cs typeface="Times"/>
              </a:rPr>
              <a:t>Scientists can find a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"/>
                <a:cs typeface="Times"/>
              </a:rPr>
              <a:t>single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"/>
                <a:cs typeface="Times"/>
              </a:rPr>
              <a:t>specific trait and insert it into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"/>
                <a:cs typeface="Times"/>
              </a:rPr>
              <a:t>the DNA.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14048" y="4247253"/>
            <a:ext cx="3144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4F6228"/>
                </a:solidFill>
                <a:latin typeface="Times"/>
                <a:cs typeface="Times"/>
              </a:rPr>
              <a:t>Desired traits cannot be perpetuated individually.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67625" y="2885871"/>
            <a:ext cx="2990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632523"/>
                </a:solidFill>
                <a:latin typeface="Times"/>
                <a:cs typeface="Times"/>
              </a:rPr>
              <a:t>Disease and pests are controlled with chemicals or other cultivation practices.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47207" y="3970254"/>
            <a:ext cx="2187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"/>
                <a:cs typeface="Times"/>
              </a:rPr>
              <a:t>Nutrition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"/>
                <a:cs typeface="Times"/>
              </a:rPr>
              <a:t>of plant is equal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"/>
                <a:cs typeface="Times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"/>
                <a:cs typeface="Times"/>
              </a:rPr>
              <a:t>Safety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20918" y="3110252"/>
            <a:ext cx="2546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"/>
                <a:cs typeface="Times"/>
              </a:rPr>
              <a:t>Life cycle and growth of plant is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"/>
                <a:cs typeface="Times"/>
              </a:rPr>
              <a:t>equivalent.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2" name="SMARTInkShape-1"/>
          <p:cNvSpPr/>
          <p:nvPr/>
        </p:nvSpPr>
        <p:spPr>
          <a:xfrm>
            <a:off x="4693444" y="4557808"/>
            <a:ext cx="121328" cy="178499"/>
          </a:xfrm>
          <a:custGeom>
            <a:avLst/>
            <a:gdLst/>
            <a:ahLst/>
            <a:cxnLst/>
            <a:rect l="0" t="0" r="0" b="0"/>
            <a:pathLst>
              <a:path w="121328" h="178499">
                <a:moveTo>
                  <a:pt x="0" y="21336"/>
                </a:moveTo>
                <a:lnTo>
                  <a:pt x="0" y="15185"/>
                </a:lnTo>
                <a:lnTo>
                  <a:pt x="3792" y="10694"/>
                </a:lnTo>
                <a:lnTo>
                  <a:pt x="7771" y="8668"/>
                </a:lnTo>
                <a:lnTo>
                  <a:pt x="37028" y="1536"/>
                </a:lnTo>
                <a:lnTo>
                  <a:pt x="72066" y="0"/>
                </a:lnTo>
                <a:lnTo>
                  <a:pt x="77802" y="2064"/>
                </a:lnTo>
                <a:lnTo>
                  <a:pt x="102380" y="23755"/>
                </a:lnTo>
                <a:lnTo>
                  <a:pt x="105034" y="28496"/>
                </a:lnTo>
                <a:lnTo>
                  <a:pt x="107006" y="33250"/>
                </a:lnTo>
                <a:lnTo>
                  <a:pt x="119458" y="49911"/>
                </a:lnTo>
                <a:lnTo>
                  <a:pt x="121327" y="62787"/>
                </a:lnTo>
                <a:lnTo>
                  <a:pt x="115774" y="71783"/>
                </a:lnTo>
                <a:lnTo>
                  <a:pt x="115283" y="74018"/>
                </a:lnTo>
                <a:lnTo>
                  <a:pt x="108775" y="85668"/>
                </a:lnTo>
                <a:lnTo>
                  <a:pt x="108235" y="88037"/>
                </a:lnTo>
                <a:lnTo>
                  <a:pt x="103683" y="95162"/>
                </a:lnTo>
                <a:lnTo>
                  <a:pt x="87249" y="111824"/>
                </a:lnTo>
                <a:lnTo>
                  <a:pt x="52445" y="140398"/>
                </a:lnTo>
                <a:lnTo>
                  <a:pt x="31751" y="161830"/>
                </a:lnTo>
                <a:lnTo>
                  <a:pt x="27086" y="171355"/>
                </a:lnTo>
                <a:lnTo>
                  <a:pt x="21431" y="178498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Shape-2"/>
          <p:cNvSpPr/>
          <p:nvPr/>
        </p:nvSpPr>
        <p:spPr>
          <a:xfrm>
            <a:off x="4800600" y="4321969"/>
            <a:ext cx="198427" cy="164307"/>
          </a:xfrm>
          <a:custGeom>
            <a:avLst/>
            <a:gdLst/>
            <a:ahLst/>
            <a:cxnLst/>
            <a:rect l="0" t="0" r="0" b="0"/>
            <a:pathLst>
              <a:path w="198427" h="164307">
                <a:moveTo>
                  <a:pt x="0" y="0"/>
                </a:moveTo>
                <a:lnTo>
                  <a:pt x="11407" y="794"/>
                </a:lnTo>
                <a:lnTo>
                  <a:pt x="31063" y="5654"/>
                </a:lnTo>
                <a:lnTo>
                  <a:pt x="64622" y="12651"/>
                </a:lnTo>
                <a:lnTo>
                  <a:pt x="95050" y="23695"/>
                </a:lnTo>
                <a:lnTo>
                  <a:pt x="127607" y="37136"/>
                </a:lnTo>
                <a:lnTo>
                  <a:pt x="161085" y="48228"/>
                </a:lnTo>
                <a:lnTo>
                  <a:pt x="194626" y="67366"/>
                </a:lnTo>
                <a:lnTo>
                  <a:pt x="197626" y="71745"/>
                </a:lnTo>
                <a:lnTo>
                  <a:pt x="198426" y="74024"/>
                </a:lnTo>
                <a:lnTo>
                  <a:pt x="198165" y="75542"/>
                </a:lnTo>
                <a:lnTo>
                  <a:pt x="197197" y="76556"/>
                </a:lnTo>
                <a:lnTo>
                  <a:pt x="164047" y="93001"/>
                </a:lnTo>
                <a:lnTo>
                  <a:pt x="130054" y="107168"/>
                </a:lnTo>
                <a:lnTo>
                  <a:pt x="102258" y="121445"/>
                </a:lnTo>
                <a:lnTo>
                  <a:pt x="77324" y="138112"/>
                </a:lnTo>
                <a:lnTo>
                  <a:pt x="74054" y="142875"/>
                </a:lnTo>
                <a:lnTo>
                  <a:pt x="72213" y="150019"/>
                </a:lnTo>
                <a:lnTo>
                  <a:pt x="71591" y="159544"/>
                </a:lnTo>
                <a:lnTo>
                  <a:pt x="72334" y="161131"/>
                </a:lnTo>
                <a:lnTo>
                  <a:pt x="73622" y="162189"/>
                </a:lnTo>
                <a:lnTo>
                  <a:pt x="78581" y="164306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"/>
                <a:cs typeface="Times"/>
              </a:rPr>
              <a:t>GMO Regulation Process</a:t>
            </a:r>
            <a:br>
              <a:rPr lang="en-US" b="1" dirty="0" smtClean="0">
                <a:latin typeface="Times"/>
                <a:cs typeface="Times"/>
              </a:rPr>
            </a:br>
            <a:r>
              <a:rPr lang="en-US" b="1" dirty="0" smtClean="0">
                <a:latin typeface="Times"/>
                <a:cs typeface="Times"/>
              </a:rPr>
              <a:t>(Laws &amp; Policies) </a:t>
            </a:r>
            <a:endParaRPr lang="en-US" b="1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5120"/>
            <a:ext cx="6817360" cy="515508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It takes many years to be developed, tested, and finally approved for commercial release.</a:t>
            </a:r>
          </a:p>
          <a:p>
            <a:r>
              <a:rPr lang="en-US" dirty="0" smtClean="0">
                <a:latin typeface="Times"/>
                <a:cs typeface="Times"/>
              </a:rPr>
              <a:t>Prior to the release of a new GM crop it is tested and monitored by: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FDA  </a:t>
            </a:r>
            <a:r>
              <a:rPr lang="en-US" dirty="0" smtClean="0">
                <a:latin typeface="Times"/>
                <a:cs typeface="Times"/>
              </a:rPr>
              <a:t>- Food and Drug Administration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USDA </a:t>
            </a:r>
            <a:r>
              <a:rPr lang="en-US" dirty="0" smtClean="0">
                <a:latin typeface="Times"/>
                <a:cs typeface="Times"/>
              </a:rPr>
              <a:t>- United States Department of Agriculture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EPA </a:t>
            </a:r>
            <a:r>
              <a:rPr lang="en-US" dirty="0" smtClean="0">
                <a:latin typeface="Times"/>
                <a:cs typeface="Times"/>
              </a:rPr>
              <a:t>- Environmental Protection Agency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2052" name="Picture 4" descr="http://latestcalendar.weebly.com/uploads/4/2/7/1/42714133/6789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202" y="1417638"/>
            <a:ext cx="2230797" cy="189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FDA USDA E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FDA USDA EP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3930650"/>
            <a:ext cx="2282209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11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GMOs are created equally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www.youtube.com/watch?v=fIgqXCRkMkA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Corn vs. Papaya: </a:t>
            </a:r>
          </a:p>
          <a:p>
            <a:pPr marL="0" indent="0" algn="ctr">
              <a:buNone/>
            </a:pPr>
            <a:r>
              <a:rPr lang="en-US" sz="2400" u="sng" dirty="0" smtClean="0"/>
              <a:t>Different genes </a:t>
            </a:r>
            <a:r>
              <a:rPr lang="en-US" sz="2400" dirty="0" smtClean="0"/>
              <a:t>were inserted into these two plants making their </a:t>
            </a:r>
            <a:r>
              <a:rPr lang="en-US" sz="2400" u="sng" dirty="0" smtClean="0"/>
              <a:t>new traits (&amp; potential risk) very different</a:t>
            </a:r>
            <a:r>
              <a:rPr lang="en-US" sz="2400" dirty="0" smtClean="0"/>
              <a:t>.  </a:t>
            </a:r>
            <a:endParaRPr lang="en-US" sz="2400" dirty="0"/>
          </a:p>
        </p:txBody>
      </p:sp>
      <p:pic>
        <p:nvPicPr>
          <p:cNvPr id="3074" name="Picture 2" descr="http://naitc-api.usu.edu/media/uploads/lp86/papay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86" y="2843637"/>
            <a:ext cx="2837313" cy="195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o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3637"/>
            <a:ext cx="2879678" cy="191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212" y="-198796"/>
            <a:ext cx="8770382" cy="1470025"/>
          </a:xfrm>
        </p:spPr>
        <p:txBody>
          <a:bodyPr/>
          <a:lstStyle/>
          <a:p>
            <a:r>
              <a:rPr lang="en-US" dirty="0" smtClean="0">
                <a:latin typeface="Times"/>
                <a:cs typeface="Times"/>
              </a:rPr>
              <a:t>What do these labels mean to you?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3" name="Picture 2" descr="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072" y="1398632"/>
            <a:ext cx="1855666" cy="1855666"/>
          </a:xfrm>
          <a:prstGeom prst="rect">
            <a:avLst/>
          </a:prstGeom>
        </p:spPr>
      </p:pic>
      <p:pic>
        <p:nvPicPr>
          <p:cNvPr id="5" name="Picture 4" descr="ur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015" y="4684006"/>
            <a:ext cx="1983741" cy="1983741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12" y="4239861"/>
            <a:ext cx="2282409" cy="1436016"/>
          </a:xfrm>
          <a:prstGeom prst="rect">
            <a:avLst/>
          </a:prstGeom>
        </p:spPr>
      </p:pic>
      <p:pic>
        <p:nvPicPr>
          <p:cNvPr id="8" name="Picture 7" descr="ur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9" y="2894317"/>
            <a:ext cx="1752600" cy="1752600"/>
          </a:xfrm>
          <a:prstGeom prst="rect">
            <a:avLst/>
          </a:prstGeom>
        </p:spPr>
      </p:pic>
      <p:pic>
        <p:nvPicPr>
          <p:cNvPr id="9" name="Picture 8" descr="ur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19" y="4281000"/>
            <a:ext cx="1710957" cy="1394877"/>
          </a:xfrm>
          <a:prstGeom prst="rect">
            <a:avLst/>
          </a:prstGeom>
        </p:spPr>
      </p:pic>
      <p:pic>
        <p:nvPicPr>
          <p:cNvPr id="10" name="Picture 9" descr="ur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93" y="2312735"/>
            <a:ext cx="1891532" cy="1883125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25" y="2991368"/>
            <a:ext cx="2598980" cy="982628"/>
          </a:xfrm>
          <a:prstGeom prst="rect">
            <a:avLst/>
          </a:prstGeom>
        </p:spPr>
      </p:pic>
      <p:pic>
        <p:nvPicPr>
          <p:cNvPr id="12" name="Picture 11" descr="imgres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0" b="24152"/>
          <a:stretch/>
        </p:blipFill>
        <p:spPr>
          <a:xfrm>
            <a:off x="248212" y="5522637"/>
            <a:ext cx="2142027" cy="1103971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24" y="1160478"/>
            <a:ext cx="2217449" cy="1347408"/>
          </a:xfrm>
          <a:prstGeom prst="rect">
            <a:avLst/>
          </a:prstGeom>
        </p:spPr>
      </p:pic>
      <p:pic>
        <p:nvPicPr>
          <p:cNvPr id="13" name="Picture 12" descr="food-labels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6" r="65918"/>
          <a:stretch/>
        </p:blipFill>
        <p:spPr>
          <a:xfrm>
            <a:off x="6393063" y="5807192"/>
            <a:ext cx="1910448" cy="1050808"/>
          </a:xfrm>
          <a:prstGeom prst="rect">
            <a:avLst/>
          </a:prstGeom>
        </p:spPr>
      </p:pic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9" y="1271229"/>
            <a:ext cx="2294672" cy="15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0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N_GM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53" y="1348689"/>
            <a:ext cx="3985041" cy="3180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212" y="6726"/>
            <a:ext cx="8770382" cy="1470025"/>
          </a:xfrm>
        </p:spPr>
        <p:txBody>
          <a:bodyPr/>
          <a:lstStyle/>
          <a:p>
            <a:r>
              <a:rPr lang="en-US" dirty="0" smtClean="0">
                <a:latin typeface="Times"/>
                <a:cs typeface="Times"/>
              </a:rPr>
              <a:t>Have you seen these labels?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4" name="Picture 3" descr="ur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8" y="1758247"/>
            <a:ext cx="3327400" cy="2438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8212" y="5068179"/>
            <a:ext cx="877038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"/>
                <a:cs typeface="Times"/>
              </a:rPr>
              <a:t>Are there any food labels that could be misleading or meaningless?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2333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Make 2 piles of cards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89" y="5046635"/>
            <a:ext cx="4014742" cy="10613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dirty="0" smtClean="0">
                <a:latin typeface="Times"/>
                <a:cs typeface="Times"/>
              </a:rPr>
              <a:t>True non-GMO</a:t>
            </a:r>
          </a:p>
          <a:p>
            <a:pPr marL="0" indent="0" algn="ctr">
              <a:buNone/>
            </a:pPr>
            <a:r>
              <a:rPr lang="en-US" sz="2700" dirty="0" smtClean="0">
                <a:latin typeface="Times"/>
                <a:cs typeface="Times"/>
              </a:rPr>
              <a:t> Food Labels</a:t>
            </a:r>
            <a:endParaRPr lang="en-US" sz="2700" dirty="0">
              <a:latin typeface="Times"/>
              <a:cs typeface="Time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21362" y="5046635"/>
            <a:ext cx="4229444" cy="1195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>
                <a:latin typeface="Times"/>
                <a:cs typeface="Times"/>
              </a:rPr>
              <a:t>Misleading non-GMO</a:t>
            </a:r>
          </a:p>
          <a:p>
            <a:pPr marL="0" indent="0" algn="ctr">
              <a:buFont typeface="Arial"/>
              <a:buNone/>
            </a:pPr>
            <a:r>
              <a:rPr lang="en-US" dirty="0" smtClean="0">
                <a:latin typeface="Times"/>
                <a:cs typeface="Times"/>
              </a:rPr>
              <a:t>Food Labels</a:t>
            </a:r>
          </a:p>
          <a:p>
            <a:pPr marL="0" indent="0" algn="ctr">
              <a:buFont typeface="Arial"/>
              <a:buNone/>
            </a:pPr>
            <a:r>
              <a:rPr lang="en-US" sz="2600" dirty="0" smtClean="0">
                <a:latin typeface="Times"/>
                <a:cs typeface="Times"/>
              </a:rPr>
              <a:t>“Imposters”</a:t>
            </a:r>
            <a:endParaRPr lang="en-US" sz="2600" dirty="0">
              <a:latin typeface="Times"/>
              <a:cs typeface="Times"/>
            </a:endParaRPr>
          </a:p>
        </p:txBody>
      </p:sp>
      <p:sp>
        <p:nvSpPr>
          <p:cNvPr id="6" name="Multidocument 5"/>
          <p:cNvSpPr/>
          <p:nvPr/>
        </p:nvSpPr>
        <p:spPr>
          <a:xfrm>
            <a:off x="1178780" y="1914983"/>
            <a:ext cx="2727497" cy="2823319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Multidocument 7"/>
          <p:cNvSpPr/>
          <p:nvPr/>
        </p:nvSpPr>
        <p:spPr>
          <a:xfrm>
            <a:off x="5525626" y="1914983"/>
            <a:ext cx="2727497" cy="2823319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61054" r="2836" b="23414"/>
          <a:stretch/>
        </p:blipFill>
        <p:spPr bwMode="auto">
          <a:xfrm>
            <a:off x="0" y="5250220"/>
            <a:ext cx="9144000" cy="125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344304" y="1014232"/>
            <a:ext cx="6039134" cy="38998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"/>
                <a:cs typeface="Times"/>
              </a:rPr>
              <a:t>Alfalfa</a:t>
            </a:r>
          </a:p>
          <a:p>
            <a:r>
              <a:rPr lang="en-US" dirty="0" smtClean="0">
                <a:latin typeface="Times"/>
                <a:cs typeface="Times"/>
              </a:rPr>
              <a:t>Canola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Corn (field and sweet)</a:t>
            </a:r>
          </a:p>
          <a:p>
            <a:r>
              <a:rPr lang="en-US" dirty="0" smtClean="0">
                <a:latin typeface="Times"/>
                <a:cs typeface="Times"/>
              </a:rPr>
              <a:t>Cotton</a:t>
            </a:r>
          </a:p>
          <a:p>
            <a:r>
              <a:rPr lang="en-US" dirty="0" smtClean="0">
                <a:latin typeface="Times"/>
                <a:cs typeface="Times"/>
              </a:rPr>
              <a:t>Papaya</a:t>
            </a:r>
          </a:p>
          <a:p>
            <a:r>
              <a:rPr lang="en-US" dirty="0" smtClean="0">
                <a:latin typeface="Times"/>
                <a:cs typeface="Times"/>
              </a:rPr>
              <a:t>Potatoes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Soybeans</a:t>
            </a:r>
          </a:p>
          <a:p>
            <a:r>
              <a:rPr lang="en-US" dirty="0" smtClean="0">
                <a:latin typeface="Times"/>
                <a:cs typeface="Times"/>
              </a:rPr>
              <a:t>Squash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Sugar Beets</a:t>
            </a:r>
          </a:p>
          <a:p>
            <a:r>
              <a:rPr lang="en-US" dirty="0" smtClean="0">
                <a:latin typeface="Times"/>
                <a:cs typeface="Times"/>
              </a:rPr>
              <a:t>Granny Smith Apple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3816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have humans been altering the gene pool of crops? </a:t>
            </a:r>
            <a:endParaRPr lang="en-US" dirty="0"/>
          </a:p>
        </p:txBody>
      </p:sp>
      <p:pic>
        <p:nvPicPr>
          <p:cNvPr id="5122" name="Picture 2" descr="Image result for selective bree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4" y="2978577"/>
            <a:ext cx="4108039" cy="308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9684" y="1665026"/>
            <a:ext cx="7977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Artificial Selection: </a:t>
            </a:r>
            <a:r>
              <a:rPr lang="en-US" sz="2400" dirty="0" smtClean="0"/>
              <a:t>Humans pick individuals with desired traits and cross them to create the next generation.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81684" y="2954647"/>
            <a:ext cx="3098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We’ve been doing it for 30,000 years!!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2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4" t="18190" r="7873" b="50187"/>
          <a:stretch/>
        </p:blipFill>
        <p:spPr bwMode="auto">
          <a:xfrm>
            <a:off x="288415" y="136479"/>
            <a:ext cx="8689999" cy="287967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6" t="48705" r="10261" b="18552"/>
          <a:stretch/>
        </p:blipFill>
        <p:spPr bwMode="auto">
          <a:xfrm>
            <a:off x="218363" y="3411941"/>
            <a:ext cx="8830101" cy="3125936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1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of material for this lesson: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www.agclassroom.org/teacher/matrix/lessonplan.cfm?lpid=86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have humans been altering the gene pool of crops? </a:t>
            </a:r>
            <a:endParaRPr lang="en-US" dirty="0"/>
          </a:p>
        </p:txBody>
      </p:sp>
      <p:pic>
        <p:nvPicPr>
          <p:cNvPr id="6146" name="Picture 2" descr="Image result for artificial sele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7" t="12485" r="12902"/>
          <a:stretch/>
        </p:blipFill>
        <p:spPr bwMode="auto">
          <a:xfrm>
            <a:off x="887105" y="1682686"/>
            <a:ext cx="7274256" cy="48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82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93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has allowed us to create new varieties of foods. Almost </a:t>
            </a:r>
            <a:r>
              <a:rPr lang="en-US" dirty="0" smtClean="0">
                <a:solidFill>
                  <a:srgbClr val="FF0000"/>
                </a:solidFill>
              </a:rPr>
              <a:t>all things </a:t>
            </a:r>
            <a:r>
              <a:rPr lang="en-US" dirty="0" smtClean="0"/>
              <a:t>we eat are not found in the wild. </a:t>
            </a:r>
            <a:endParaRPr lang="en-US" dirty="0"/>
          </a:p>
        </p:txBody>
      </p:sp>
      <p:pic>
        <p:nvPicPr>
          <p:cNvPr id="4100" name="Picture 4" descr="Image result for artificial sele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/>
          <a:stretch/>
        </p:blipFill>
        <p:spPr bwMode="auto">
          <a:xfrm>
            <a:off x="1039469" y="2033517"/>
            <a:ext cx="7065063" cy="459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6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dogs… </a:t>
            </a:r>
            <a:endParaRPr lang="en-US" dirty="0"/>
          </a:p>
        </p:txBody>
      </p:sp>
      <p:pic>
        <p:nvPicPr>
          <p:cNvPr id="7170" name="Picture 2" descr="Image result for selective bree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31537"/>
            <a:ext cx="8486775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8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How have humans been altering the gene pool of crops? </a:t>
            </a:r>
            <a:endParaRPr lang="en-US" dirty="0"/>
          </a:p>
        </p:txBody>
      </p:sp>
      <p:pic>
        <p:nvPicPr>
          <p:cNvPr id="8194" name="Picture 2" descr="Image result for Genetic Engin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22101"/>
            <a:ext cx="5975124" cy="398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599" y="1702814"/>
            <a:ext cx="8069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Genetic Engineering: </a:t>
            </a:r>
            <a:r>
              <a:rPr lang="en-US" sz="2400" dirty="0" smtClean="0"/>
              <a:t>Scientists select the GENES they want and insert them into the genome of an organism.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24911" y="5964071"/>
            <a:ext cx="1854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to scale. Duh.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6005015" y="5650173"/>
            <a:ext cx="819896" cy="4985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59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Insect Resistant Corn</a:t>
            </a:r>
            <a:endParaRPr lang="en-US" dirty="0"/>
          </a:p>
        </p:txBody>
      </p:sp>
      <p:pic>
        <p:nvPicPr>
          <p:cNvPr id="9218" name="Picture 2" descr="Image result for Genetic Engineering h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7" y="2181913"/>
            <a:ext cx="8639625" cy="467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Insulin Producing Bacteria</a:t>
            </a:r>
            <a:endParaRPr lang="en-US" dirty="0"/>
          </a:p>
        </p:txBody>
      </p:sp>
      <p:pic>
        <p:nvPicPr>
          <p:cNvPr id="10242" name="Picture 2" descr="Image result for Genetic Engineering Insul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1"/>
          <a:stretch/>
        </p:blipFill>
        <p:spPr bwMode="auto">
          <a:xfrm>
            <a:off x="320723" y="1417638"/>
            <a:ext cx="8270368" cy="466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330" y="6073253"/>
            <a:ext cx="102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11539" y="3343699"/>
            <a:ext cx="2654491" cy="1282891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Combo of Human AND Bacteria DNA</a:t>
            </a:r>
          </a:p>
        </p:txBody>
      </p:sp>
    </p:spTree>
    <p:extLst>
      <p:ext uri="{BB962C8B-B14F-4D97-AF65-F5344CB8AC3E}">
        <p14:creationId xmlns:p14="http://schemas.microsoft.com/office/powerpoint/2010/main" val="173403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7499"/>
            <a:ext cx="8229600" cy="1143000"/>
          </a:xfrm>
        </p:spPr>
        <p:txBody>
          <a:bodyPr/>
          <a:lstStyle/>
          <a:p>
            <a:r>
              <a:rPr lang="en-US" dirty="0" smtClean="0"/>
              <a:t>Example: Golden 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66" y="779433"/>
            <a:ext cx="8563970" cy="18526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Golden </a:t>
            </a:r>
            <a:r>
              <a:rPr lang="en-US" dirty="0" smtClean="0"/>
              <a:t>Rice has </a:t>
            </a:r>
            <a:r>
              <a:rPr lang="en-US" dirty="0"/>
              <a:t>been genetically modified to produce </a:t>
            </a:r>
            <a:r>
              <a:rPr lang="en-US" b="1" dirty="0"/>
              <a:t>beta-carotene</a:t>
            </a:r>
            <a:r>
              <a:rPr lang="en-US" dirty="0"/>
              <a:t> in the endosperm of grain, has been proposed to control vitamin A </a:t>
            </a:r>
            <a:r>
              <a:rPr lang="en-US" dirty="0" smtClean="0"/>
              <a:t>deficiency, especially </a:t>
            </a:r>
            <a:r>
              <a:rPr lang="en-US" dirty="0"/>
              <a:t>among the poor in developing </a:t>
            </a:r>
            <a:r>
              <a:rPr lang="en-US" dirty="0" smtClean="0"/>
              <a:t>countries.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132" y="5826331"/>
            <a:ext cx="8755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http://www.world-grain.com/articles/news_home/World_Grain_News/2016/08/Golden_Rice_still_struggling_f.aspx?ID=%</a:t>
            </a:r>
            <a:r>
              <a:rPr lang="en-US" sz="1200" dirty="0" smtClean="0">
                <a:hlinkClick r:id="rId2"/>
              </a:rPr>
              <a:t>7BC92F4CE9-6F84-44BC-947F-E98D022BE8FD%7D&amp;cck=1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2050" name="Picture 2" descr="Image result for Golden R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9" y="2577523"/>
            <a:ext cx="4848965" cy="324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olden R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563" y="2577520"/>
            <a:ext cx="3383073" cy="177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506</Words>
  <Application>Microsoft Office PowerPoint</Application>
  <PresentationFormat>On-screen Show (4:3)</PresentationFormat>
  <Paragraphs>89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Document</vt:lpstr>
      <vt:lpstr>PowerPoint Presentation</vt:lpstr>
      <vt:lpstr>How have humans been altering the gene pool of crops? </vt:lpstr>
      <vt:lpstr>How have humans been altering the gene pool of crops? </vt:lpstr>
      <vt:lpstr>This has allowed us to create new varieties of foods. Almost all things we eat are not found in the wild. </vt:lpstr>
      <vt:lpstr>And dogs… </vt:lpstr>
      <vt:lpstr>PowerPoint Presentation</vt:lpstr>
      <vt:lpstr>Example: Insect Resistant Corn</vt:lpstr>
      <vt:lpstr>Example: Insulin Producing Bacteria</vt:lpstr>
      <vt:lpstr>Example: Golden Rice</vt:lpstr>
      <vt:lpstr>Write down pros and cons of GMOs while watching the videos. (Pg. 2)</vt:lpstr>
      <vt:lpstr>Crops that have been genetically modified:</vt:lpstr>
      <vt:lpstr>What GM foods are out there? </vt:lpstr>
      <vt:lpstr>PowerPoint Presentation</vt:lpstr>
      <vt:lpstr>GMO Regulation Process (Laws &amp; Policies) </vt:lpstr>
      <vt:lpstr>Not all GMOs are created equally</vt:lpstr>
      <vt:lpstr>What do these labels mean to you?</vt:lpstr>
      <vt:lpstr>Have you seen these labels?</vt:lpstr>
      <vt:lpstr>Make 2 piles of cards</vt:lpstr>
      <vt:lpstr>PowerPoint Presentation</vt:lpstr>
      <vt:lpstr>PowerPoint Presentation</vt:lpstr>
      <vt:lpstr>Source of material for this lesson: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these labels mean to you?</dc:title>
  <dc:creator>Andrea Gardner</dc:creator>
  <cp:lastModifiedBy>User</cp:lastModifiedBy>
  <cp:revision>45</cp:revision>
  <dcterms:created xsi:type="dcterms:W3CDTF">2016-03-18T13:29:02Z</dcterms:created>
  <dcterms:modified xsi:type="dcterms:W3CDTF">2017-01-31T16:07:46Z</dcterms:modified>
</cp:coreProperties>
</file>